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4" r:id="rId1"/>
  </p:sldMasterIdLst>
  <p:notesMasterIdLst>
    <p:notesMasterId r:id="rId6"/>
  </p:notesMasterIdLst>
  <p:sldIdLst>
    <p:sldId id="257" r:id="rId2"/>
    <p:sldId id="258" r:id="rId3"/>
    <p:sldId id="260" r:id="rId4"/>
    <p:sldId id="26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B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910F64-0D48-4397-A207-A36356B26388}" type="datetimeFigureOut">
              <a:rPr lang="hr-BA" smtClean="0"/>
              <a:t>14.7.2025.</a:t>
            </a:fld>
            <a:endParaRPr lang="hr-B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B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B937C5-33B3-4ADE-BBED-62066C63083C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881002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D9C46AF-3704-94A2-E2EF-F00F3987E9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  <a:endParaRPr lang="en-GB"/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C9D38EF2-53F9-ED27-B518-81838C0850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  <a:endParaRPr lang="en-GB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438EC3C2-2252-F4D9-AC9F-094D0FCCDE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4C890-DB55-42CC-A122-940DAC63CE6B}" type="datetimeFigureOut">
              <a:rPr lang="hr-BA" smtClean="0"/>
              <a:t>14.7.2025.</a:t>
            </a:fld>
            <a:endParaRPr lang="hr-BA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76488513-9F84-8D04-A1E4-2BAD3C47A7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3017EAC8-352A-B118-5190-DF739A2F7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4DFF8-CE9B-4591-BBE6-52CE69916FB8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795507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1906E78-D564-45DC-F811-EB065ECF3D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GB"/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017A69DF-1C66-76AD-6686-8967D1C180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GB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91B6D6D8-2277-FF59-D19F-A8F74E5FE3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4C890-DB55-42CC-A122-940DAC63CE6B}" type="datetimeFigureOut">
              <a:rPr lang="hr-BA" smtClean="0"/>
              <a:t>14.7.2025.</a:t>
            </a:fld>
            <a:endParaRPr lang="hr-BA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5F6BB490-428F-C1F1-72AA-29EE4D59B1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B0847206-EC7F-DB09-CB71-C23BBEC43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4DFF8-CE9B-4591-BBE6-52CE69916FB8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2628594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id="{9E8DF7B0-EAE1-4C86-75B0-2154A22F5F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  <a:endParaRPr lang="en-GB"/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75E01BAD-2EF3-4F05-FA61-D3272CCFDB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GB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C3BCD48E-83D5-A07A-350C-FC04ADE46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4C890-DB55-42CC-A122-940DAC63CE6B}" type="datetimeFigureOut">
              <a:rPr lang="hr-BA" smtClean="0"/>
              <a:t>14.7.2025.</a:t>
            </a:fld>
            <a:endParaRPr lang="hr-BA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93038CAF-C09B-D173-B714-27294744BC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9ADFE3EE-515C-4E91-1414-5186A975D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4DFF8-CE9B-4591-BBE6-52CE69916FB8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2899578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F2DFFE2-B3D8-9DA8-6AF1-87FAC2176B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47CAA0D-C56C-EC5D-23F1-F4107E83BC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GB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84954827-4D0C-B449-982F-DC34E6DAC9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4C890-DB55-42CC-A122-940DAC63CE6B}" type="datetimeFigureOut">
              <a:rPr lang="hr-BA" smtClean="0"/>
              <a:t>14.7.2025.</a:t>
            </a:fld>
            <a:endParaRPr lang="hr-BA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A1A7D8EC-6194-D83C-5CC6-7FCFD9B09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4A5AFE7B-FD2F-9EC5-47D9-F97F913D5B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4DFF8-CE9B-4591-BBE6-52CE69916FB8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472428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E594005-1725-47FB-786A-1AD7DA9192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  <a:endParaRPr lang="en-GB"/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5C4637D6-B37A-643C-D19A-BAADEE42C6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541CD1B7-BBCC-88B1-76ED-9A810DDC57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4C890-DB55-42CC-A122-940DAC63CE6B}" type="datetimeFigureOut">
              <a:rPr lang="hr-BA" smtClean="0"/>
              <a:t>14.7.2025.</a:t>
            </a:fld>
            <a:endParaRPr lang="hr-BA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CD113E6E-F585-AA86-402B-A99B0DA190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C3FA63B8-6867-CDAD-07D6-90F2991F7E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4DFF8-CE9B-4591-BBE6-52CE69916FB8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925946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ECD67B2-E8CC-8219-860D-36F8E7BB63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F99230E-D1B7-F83C-5F6C-72591B844E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GB"/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30CC18D8-1B5C-D0F6-9D96-63349326AB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GB"/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4DFEF447-2ED8-ABAF-7573-650C368FC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4C890-DB55-42CC-A122-940DAC63CE6B}" type="datetimeFigureOut">
              <a:rPr lang="hr-BA" smtClean="0"/>
              <a:t>14.7.2025.</a:t>
            </a:fld>
            <a:endParaRPr lang="hr-BA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F0565E24-E1E6-4BC6-B3E9-0C750229E0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258932DB-8ED1-DAD3-195A-2145085AA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4DFF8-CE9B-4591-BBE6-52CE69916FB8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4279961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85296FD-6B0F-10EC-E932-11912E38B4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GB"/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5C056E16-2421-6DEB-2799-1BC3B019FE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F0AEEA41-40F4-9BA1-00F3-8CB2A71CCC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GB"/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F3381A11-43CB-D350-2345-60AE9C849C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F7482884-BEED-72B5-6B64-7F9913E054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GB"/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id="{3E21CB94-9EBC-D823-302D-69B9F9FBA4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4C890-DB55-42CC-A122-940DAC63CE6B}" type="datetimeFigureOut">
              <a:rPr lang="hr-BA" smtClean="0"/>
              <a:t>14.7.2025.</a:t>
            </a:fld>
            <a:endParaRPr lang="hr-BA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id="{978AA5B1-424D-7092-1B7A-867BA86D67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id="{162743E3-EB62-29C0-74F8-F8CF4D173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4DFF8-CE9B-4591-BBE6-52CE69916FB8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2729948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2A9B97A-744B-8BC6-5D37-A7E430F4FA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GB"/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BB98E503-D16D-7DF7-87C3-C02DDE4046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4C890-DB55-42CC-A122-940DAC63CE6B}" type="datetimeFigureOut">
              <a:rPr lang="hr-BA" smtClean="0"/>
              <a:t>14.7.2025.</a:t>
            </a:fld>
            <a:endParaRPr lang="hr-BA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DEEA8052-43BC-4CBB-743F-6ED7F6F50C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34C0FF37-5148-2433-1A4A-545DB5EA0A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4DFF8-CE9B-4591-BBE6-52CE69916FB8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1564269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id="{A0BF2C71-302E-75F7-A08D-27B6314A6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4C890-DB55-42CC-A122-940DAC63CE6B}" type="datetimeFigureOut">
              <a:rPr lang="hr-BA" smtClean="0"/>
              <a:t>14.7.2025.</a:t>
            </a:fld>
            <a:endParaRPr lang="hr-BA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49F604C1-5704-DB88-CF40-67A518E7C8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226D24E6-ABC4-4BEB-9DB4-057C107069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4DFF8-CE9B-4591-BBE6-52CE69916FB8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3173348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C389E7F-3F7E-719F-2D29-932611B229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1F9F631-1F42-05B5-67BA-E6EBDCB3D2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GB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39472C9E-5648-83BA-1BD9-44C2D4D80C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127B1BA2-8619-1F7B-E732-DB405FD213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4C890-DB55-42CC-A122-940DAC63CE6B}" type="datetimeFigureOut">
              <a:rPr lang="hr-BA" smtClean="0"/>
              <a:t>14.7.2025.</a:t>
            </a:fld>
            <a:endParaRPr lang="hr-BA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2F8F4889-0035-3E9F-85DA-90471B99D0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99129E48-A675-E405-0095-3C44DDF378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4DFF8-CE9B-4591-BBE6-52CE69916FB8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1436251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4C43D56-2569-3371-CA8C-500DC07990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GB"/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id="{C3240EBF-7DC4-8351-9408-65F4383993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14E7920F-415D-A0E8-E42B-A069DD6C0C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6138DB4D-B2AD-4DF5-CEA5-3BCD69FF1F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4C890-DB55-42CC-A122-940DAC63CE6B}" type="datetimeFigureOut">
              <a:rPr lang="hr-BA" smtClean="0"/>
              <a:t>14.7.2025.</a:t>
            </a:fld>
            <a:endParaRPr lang="hr-BA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5E68C189-18BC-1AEE-2E4C-24BB32FFA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4825934D-726B-C800-F720-FB15875E78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4DFF8-CE9B-4591-BBE6-52CE69916FB8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341905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id="{CEB0982C-2BDA-690E-C997-878ACD1DA9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  <a:endParaRPr lang="en-GB"/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FA4B34F3-7831-6BA0-315D-16137D1245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GB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D1A27EFE-85F1-3AB9-1294-7C88F468B5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74C890-DB55-42CC-A122-940DAC63CE6B}" type="datetimeFigureOut">
              <a:rPr lang="hr-BA" smtClean="0"/>
              <a:t>14.7.2025.</a:t>
            </a:fld>
            <a:endParaRPr lang="hr-BA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8ADAD750-C15D-9BFE-E2EF-16064FBC8D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BA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F8952C53-3239-A404-A3C3-7368924E66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24DFF8-CE9B-4591-BBE6-52CE69916FB8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1989099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18329" y="2052003"/>
            <a:ext cx="9144000" cy="1577138"/>
          </a:xfrm>
        </p:spPr>
        <p:txBody>
          <a:bodyPr>
            <a:normAutofit/>
          </a:bodyPr>
          <a:lstStyle/>
          <a:p>
            <a:pPr algn="ctr"/>
            <a:r>
              <a:rPr lang="bs-Latn-BA" sz="4800" cap="none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  <a:endParaRPr lang="hr-BA" sz="4800" cap="none" dirty="0">
              <a:ln w="0"/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41412" y="3979742"/>
            <a:ext cx="7349404" cy="1048339"/>
          </a:xfrm>
        </p:spPr>
        <p:txBody>
          <a:bodyPr/>
          <a:lstStyle/>
          <a:p>
            <a:pPr algn="ctr"/>
            <a:r>
              <a:rPr lang="bs-Latn-BA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First Author Name, Second Author Name,...</a:t>
            </a:r>
          </a:p>
          <a:p>
            <a:pPr algn="ctr"/>
            <a:r>
              <a:rPr lang="bs-Latn-BA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Affiliations</a:t>
            </a:r>
            <a:endParaRPr lang="hr-BA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876393AC-2ACC-A295-B994-F522317B230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48853"/>
          <a:stretch/>
        </p:blipFill>
        <p:spPr>
          <a:xfrm>
            <a:off x="591950" y="538264"/>
            <a:ext cx="1398253" cy="534221"/>
          </a:xfrm>
          <a:prstGeom prst="rect">
            <a:avLst/>
          </a:prstGeom>
        </p:spPr>
      </p:pic>
      <p:pic>
        <p:nvPicPr>
          <p:cNvPr id="14" name="Slika 13" descr="Slika na kojoj se prikazuje emblem, simbol, logotip, krug&#10;&#10;Opis je automatski generiran">
            <a:extLst>
              <a:ext uri="{FF2B5EF4-FFF2-40B4-BE49-F238E27FC236}">
                <a16:creationId xmlns:a16="http://schemas.microsoft.com/office/drawing/2014/main" id="{1CD0927C-C6CC-B115-E2FC-3854B5684A1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2329" y="394368"/>
            <a:ext cx="1208236" cy="1327731"/>
          </a:xfrm>
          <a:prstGeom prst="rect">
            <a:avLst/>
          </a:prstGeom>
        </p:spPr>
      </p:pic>
      <p:sp>
        <p:nvSpPr>
          <p:cNvPr id="15" name="TextBox 8">
            <a:extLst>
              <a:ext uri="{FF2B5EF4-FFF2-40B4-BE49-F238E27FC236}">
                <a16:creationId xmlns:a16="http://schemas.microsoft.com/office/drawing/2014/main" id="{230BED58-8A3E-8915-7393-F3FF0A63701D}"/>
              </a:ext>
            </a:extLst>
          </p:cNvPr>
          <p:cNvSpPr txBox="1"/>
          <p:nvPr/>
        </p:nvSpPr>
        <p:spPr>
          <a:xfrm>
            <a:off x="387890" y="928253"/>
            <a:ext cx="145272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r-BA" sz="4000" b="1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Baskerville Old Face" panose="02020602080505020303" pitchFamily="18" charset="0"/>
                <a:cs typeface="Arial" panose="020B0604020202020204" pitchFamily="34" charset="0"/>
              </a:rPr>
              <a:t>20</a:t>
            </a:r>
            <a:r>
              <a:rPr lang="hr-BA" sz="4000" b="1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Baskerville Old Face" panose="02020602080505020303" pitchFamily="18" charset="0"/>
                <a:cs typeface="Arial" panose="020B0604020202020204" pitchFamily="34" charset="0"/>
              </a:rPr>
              <a:t>25</a:t>
            </a:r>
            <a:endParaRPr lang="hr-BA" sz="8800" b="1" dirty="0">
              <a:ln w="0"/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Baskerville Old Face" panose="02020602080505020303" pitchFamily="18" charset="0"/>
              <a:cs typeface="Arial" panose="020B0604020202020204" pitchFamily="34" charset="0"/>
            </a:endParaRPr>
          </a:p>
        </p:txBody>
      </p:sp>
      <p:sp>
        <p:nvSpPr>
          <p:cNvPr id="17" name="TekstniOkvir 16">
            <a:extLst>
              <a:ext uri="{FF2B5EF4-FFF2-40B4-BE49-F238E27FC236}">
                <a16:creationId xmlns:a16="http://schemas.microsoft.com/office/drawing/2014/main" id="{8181D427-F52C-4AEA-4E42-D3969C284C7C}"/>
              </a:ext>
            </a:extLst>
          </p:cNvPr>
          <p:cNvSpPr txBox="1"/>
          <p:nvPr/>
        </p:nvSpPr>
        <p:spPr>
          <a:xfrm>
            <a:off x="9771473" y="1919036"/>
            <a:ext cx="2004395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pt-BR" sz="105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F A C U L T Y O F</a:t>
            </a:r>
            <a:br>
              <a:rPr lang="pt-BR" sz="105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05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 E C H N I C A L</a:t>
            </a:r>
            <a:br>
              <a:rPr lang="pt-BR" sz="105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05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 N G I N E E R I N G</a:t>
            </a:r>
            <a:endParaRPr lang="hr-BA" sz="1050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hr-BA" sz="1050" dirty="0">
                <a:latin typeface="Arial" panose="020B0604020202020204" pitchFamily="34" charset="0"/>
                <a:cs typeface="Arial" panose="020B0604020202020204" pitchFamily="34" charset="0"/>
              </a:rPr>
              <a:t>BIHAĆ</a:t>
            </a:r>
            <a:endParaRPr lang="en-GB"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9" name="Ravni poveznik 18">
            <a:extLst>
              <a:ext uri="{FF2B5EF4-FFF2-40B4-BE49-F238E27FC236}">
                <a16:creationId xmlns:a16="http://schemas.microsoft.com/office/drawing/2014/main" id="{5B1371BE-0B28-ADAF-37E0-B926EABF6989}"/>
              </a:ext>
            </a:extLst>
          </p:cNvPr>
          <p:cNvCxnSpPr>
            <a:cxnSpLocks/>
          </p:cNvCxnSpPr>
          <p:nvPr/>
        </p:nvCxnSpPr>
        <p:spPr>
          <a:xfrm>
            <a:off x="450494" y="1808060"/>
            <a:ext cx="11291012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Slika 21">
            <a:extLst>
              <a:ext uri="{FF2B5EF4-FFF2-40B4-BE49-F238E27FC236}">
                <a16:creationId xmlns:a16="http://schemas.microsoft.com/office/drawing/2014/main" id="{BE8BF8DE-33C0-6D3B-D5DC-3EBD942A4D6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27976" y="538264"/>
            <a:ext cx="7336048" cy="1024042"/>
          </a:xfrm>
          <a:prstGeom prst="rect">
            <a:avLst/>
          </a:prstGeom>
        </p:spPr>
      </p:pic>
      <p:sp>
        <p:nvSpPr>
          <p:cNvPr id="25" name="TekstniOkvir 23">
            <a:extLst>
              <a:ext uri="{FF2B5EF4-FFF2-40B4-BE49-F238E27FC236}">
                <a16:creationId xmlns:a16="http://schemas.microsoft.com/office/drawing/2014/main" id="{47E8C607-5673-55A6-072C-811368FCD412}"/>
              </a:ext>
            </a:extLst>
          </p:cNvPr>
          <p:cNvSpPr txBox="1"/>
          <p:nvPr/>
        </p:nvSpPr>
        <p:spPr>
          <a:xfrm>
            <a:off x="0" y="6273225"/>
            <a:ext cx="12192000" cy="246221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base"/>
            <a:r>
              <a:rPr lang="hr-BA" sz="10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September</a:t>
            </a:r>
            <a:r>
              <a:rPr lang="en-US" sz="10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s-Latn-BA" sz="10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17</a:t>
            </a:r>
            <a:r>
              <a:rPr lang="bs-Latn-BA" sz="1000" b="1" baseline="300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10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bs-Latn-BA" sz="10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19</a:t>
            </a:r>
            <a:r>
              <a:rPr lang="bs-Latn-BA" sz="1000" b="1" baseline="300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10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202</a:t>
            </a:r>
            <a:r>
              <a:rPr lang="bs-Latn-BA" sz="10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5 - Sarajevo, Bosnia and Herzegovina</a:t>
            </a:r>
            <a:endParaRPr lang="hr-BA" sz="1000" b="1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1688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10797"/>
            <a:ext cx="10515600" cy="841577"/>
          </a:xfrm>
        </p:spPr>
        <p:txBody>
          <a:bodyPr>
            <a:normAutofit/>
          </a:bodyPr>
          <a:lstStyle/>
          <a:p>
            <a:r>
              <a:rPr lang="bs-Latn-BA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  <a:r>
              <a:rPr lang="bs-Latn-BA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hr-BA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1240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GB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 text is black </a:t>
            </a:r>
            <a:r>
              <a:rPr lang="en-GB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color</a:t>
            </a:r>
            <a:r>
              <a:rPr lang="en-GB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hr-BA" dirty="0">
              <a:ln>
                <a:solidFill>
                  <a:schemeClr val="accent1">
                    <a:lumMod val="50000"/>
                  </a:schemeClr>
                </a:solidFill>
              </a:ln>
            </a:endParaRP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A17CF098-3158-C70C-6D17-81BA3229ED2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48853"/>
          <a:stretch/>
        </p:blipFill>
        <p:spPr>
          <a:xfrm>
            <a:off x="4747419" y="64189"/>
            <a:ext cx="814754" cy="311288"/>
          </a:xfrm>
          <a:prstGeom prst="rect">
            <a:avLst/>
          </a:prstGeom>
        </p:spPr>
      </p:pic>
      <p:sp>
        <p:nvSpPr>
          <p:cNvPr id="5" name="TextBox 8">
            <a:extLst>
              <a:ext uri="{FF2B5EF4-FFF2-40B4-BE49-F238E27FC236}">
                <a16:creationId xmlns:a16="http://schemas.microsoft.com/office/drawing/2014/main" id="{198B4C83-F067-7558-0230-B0875D74653A}"/>
              </a:ext>
            </a:extLst>
          </p:cNvPr>
          <p:cNvSpPr txBox="1"/>
          <p:nvPr/>
        </p:nvSpPr>
        <p:spPr>
          <a:xfrm>
            <a:off x="4659496" y="256928"/>
            <a:ext cx="9026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r-BA" sz="2800" b="1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Baskerville Old Face" panose="02020602080505020303" pitchFamily="18" charset="0"/>
                <a:cs typeface="Arial" panose="020B0604020202020204" pitchFamily="34" charset="0"/>
              </a:rPr>
              <a:t>20</a:t>
            </a:r>
            <a:r>
              <a:rPr lang="hr-BA" sz="2800" b="1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Baskerville Old Face" panose="02020602080505020303" pitchFamily="18" charset="0"/>
                <a:cs typeface="Arial" panose="020B0604020202020204" pitchFamily="34" charset="0"/>
              </a:rPr>
              <a:t>25</a:t>
            </a:r>
            <a:endParaRPr lang="hr-BA" sz="6600" b="1" dirty="0">
              <a:ln w="0"/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Baskerville Old Face" panose="02020602080505020303" pitchFamily="18" charset="0"/>
              <a:cs typeface="Arial" panose="020B0604020202020204" pitchFamily="34" charset="0"/>
            </a:endParaRPr>
          </a:p>
        </p:txBody>
      </p:sp>
      <p:pic>
        <p:nvPicPr>
          <p:cNvPr id="10" name="Slika 9">
            <a:extLst>
              <a:ext uri="{FF2B5EF4-FFF2-40B4-BE49-F238E27FC236}">
                <a16:creationId xmlns:a16="http://schemas.microsoft.com/office/drawing/2014/main" id="{1FE72E61-5442-B7FF-249B-4B948C890B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131" y="56697"/>
            <a:ext cx="4580365" cy="637560"/>
          </a:xfrm>
          <a:prstGeom prst="rect">
            <a:avLst/>
          </a:prstGeom>
        </p:spPr>
      </p:pic>
      <p:cxnSp>
        <p:nvCxnSpPr>
          <p:cNvPr id="12" name="Ravni poveznik 11">
            <a:extLst>
              <a:ext uri="{FF2B5EF4-FFF2-40B4-BE49-F238E27FC236}">
                <a16:creationId xmlns:a16="http://schemas.microsoft.com/office/drawing/2014/main" id="{9FC6C672-ABE5-4A8D-9217-5D69F0BB501B}"/>
              </a:ext>
            </a:extLst>
          </p:cNvPr>
          <p:cNvCxnSpPr>
            <a:cxnSpLocks/>
          </p:cNvCxnSpPr>
          <p:nvPr/>
        </p:nvCxnSpPr>
        <p:spPr>
          <a:xfrm>
            <a:off x="0" y="694257"/>
            <a:ext cx="5635869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kstniOkvir 23">
            <a:extLst>
              <a:ext uri="{FF2B5EF4-FFF2-40B4-BE49-F238E27FC236}">
                <a16:creationId xmlns:a16="http://schemas.microsoft.com/office/drawing/2014/main" id="{985D09DB-CB33-7470-EE48-97C83DC58A0E}"/>
              </a:ext>
            </a:extLst>
          </p:cNvPr>
          <p:cNvSpPr txBox="1"/>
          <p:nvPr/>
        </p:nvSpPr>
        <p:spPr>
          <a:xfrm>
            <a:off x="0" y="6273225"/>
            <a:ext cx="12192000" cy="246221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base"/>
            <a:r>
              <a:rPr lang="hr-BA" sz="10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September</a:t>
            </a:r>
            <a:r>
              <a:rPr lang="en-US" sz="10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s-Latn-BA" sz="10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17</a:t>
            </a:r>
            <a:r>
              <a:rPr lang="bs-Latn-BA" sz="1000" b="1" baseline="300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10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bs-Latn-BA" sz="10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19</a:t>
            </a:r>
            <a:r>
              <a:rPr lang="bs-Latn-BA" sz="1000" b="1" baseline="300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10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202</a:t>
            </a:r>
            <a:r>
              <a:rPr lang="bs-Latn-BA" sz="10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5 - Sarajevo, Bosnia and Herzegovina</a:t>
            </a:r>
            <a:endParaRPr lang="hr-BA" sz="1000" b="1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55116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7067CCE-C50B-4498-A14F-96106D5D38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/>
              <a:t> 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hr-BA" dirty="0">
              <a:solidFill>
                <a:srgbClr val="002060"/>
              </a:solidFill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6172200" y="1852258"/>
            <a:ext cx="5181600" cy="4351338"/>
          </a:xfrm>
        </p:spPr>
        <p:txBody>
          <a:bodyPr/>
          <a:lstStyle/>
          <a:p>
            <a:endParaRPr lang="hr-BA" dirty="0">
              <a:solidFill>
                <a:srgbClr val="002060"/>
              </a:solidFill>
            </a:endParaRPr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23D9F056-E1FE-419C-136F-DAF88BADD0B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48853"/>
          <a:stretch/>
        </p:blipFill>
        <p:spPr>
          <a:xfrm>
            <a:off x="4747419" y="64189"/>
            <a:ext cx="814754" cy="311288"/>
          </a:xfrm>
          <a:prstGeom prst="rect">
            <a:avLst/>
          </a:prstGeom>
        </p:spPr>
      </p:pic>
      <p:sp>
        <p:nvSpPr>
          <p:cNvPr id="6" name="TextBox 8">
            <a:extLst>
              <a:ext uri="{FF2B5EF4-FFF2-40B4-BE49-F238E27FC236}">
                <a16:creationId xmlns:a16="http://schemas.microsoft.com/office/drawing/2014/main" id="{F56E6BA1-F019-3087-141A-07DC3206176F}"/>
              </a:ext>
            </a:extLst>
          </p:cNvPr>
          <p:cNvSpPr txBox="1"/>
          <p:nvPr/>
        </p:nvSpPr>
        <p:spPr>
          <a:xfrm>
            <a:off x="4659496" y="256928"/>
            <a:ext cx="9026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r-BA" sz="2800" b="1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Baskerville Old Face" panose="02020602080505020303" pitchFamily="18" charset="0"/>
                <a:cs typeface="Arial" panose="020B0604020202020204" pitchFamily="34" charset="0"/>
              </a:rPr>
              <a:t>20</a:t>
            </a:r>
            <a:r>
              <a:rPr lang="hr-BA" sz="2800" b="1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Baskerville Old Face" panose="02020602080505020303" pitchFamily="18" charset="0"/>
                <a:cs typeface="Arial" panose="020B0604020202020204" pitchFamily="34" charset="0"/>
              </a:rPr>
              <a:t>25</a:t>
            </a:r>
            <a:endParaRPr lang="hr-BA" sz="6600" b="1" dirty="0">
              <a:ln w="0"/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Baskerville Old Face" panose="02020602080505020303" pitchFamily="18" charset="0"/>
              <a:cs typeface="Arial" panose="020B0604020202020204" pitchFamily="34" charset="0"/>
            </a:endParaRPr>
          </a:p>
        </p:txBody>
      </p:sp>
      <p:pic>
        <p:nvPicPr>
          <p:cNvPr id="7" name="Slika 6">
            <a:extLst>
              <a:ext uri="{FF2B5EF4-FFF2-40B4-BE49-F238E27FC236}">
                <a16:creationId xmlns:a16="http://schemas.microsoft.com/office/drawing/2014/main" id="{34A30556-16F1-7274-7C8A-BB5B7C7040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131" y="56697"/>
            <a:ext cx="4580365" cy="637560"/>
          </a:xfrm>
          <a:prstGeom prst="rect">
            <a:avLst/>
          </a:prstGeom>
        </p:spPr>
      </p:pic>
      <p:cxnSp>
        <p:nvCxnSpPr>
          <p:cNvPr id="8" name="Ravni poveznik 7">
            <a:extLst>
              <a:ext uri="{FF2B5EF4-FFF2-40B4-BE49-F238E27FC236}">
                <a16:creationId xmlns:a16="http://schemas.microsoft.com/office/drawing/2014/main" id="{16055E0D-BDED-19C7-9476-1981C38B52A7}"/>
              </a:ext>
            </a:extLst>
          </p:cNvPr>
          <p:cNvCxnSpPr>
            <a:cxnSpLocks/>
          </p:cNvCxnSpPr>
          <p:nvPr/>
        </p:nvCxnSpPr>
        <p:spPr>
          <a:xfrm>
            <a:off x="0" y="694257"/>
            <a:ext cx="5635869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itle 1">
            <a:extLst>
              <a:ext uri="{FF2B5EF4-FFF2-40B4-BE49-F238E27FC236}">
                <a16:creationId xmlns:a16="http://schemas.microsoft.com/office/drawing/2014/main" id="{0EE022B6-7BE5-3622-E0D2-9C8DE6D5FFA1}"/>
              </a:ext>
            </a:extLst>
          </p:cNvPr>
          <p:cNvSpPr txBox="1">
            <a:spLocks/>
          </p:cNvSpPr>
          <p:nvPr/>
        </p:nvSpPr>
        <p:spPr>
          <a:xfrm>
            <a:off x="838200" y="710797"/>
            <a:ext cx="10515600" cy="8415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bs-Latn-BA" sz="40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  <a:r>
              <a:rPr lang="bs-Latn-BA" sz="40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hr-BA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TekstniOkvir 23">
            <a:extLst>
              <a:ext uri="{FF2B5EF4-FFF2-40B4-BE49-F238E27FC236}">
                <a16:creationId xmlns:a16="http://schemas.microsoft.com/office/drawing/2014/main" id="{AC7AFA5D-8AD5-C7A0-D4D5-D9A560293C9D}"/>
              </a:ext>
            </a:extLst>
          </p:cNvPr>
          <p:cNvSpPr txBox="1"/>
          <p:nvPr/>
        </p:nvSpPr>
        <p:spPr>
          <a:xfrm>
            <a:off x="0" y="6273225"/>
            <a:ext cx="12192000" cy="246221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base"/>
            <a:r>
              <a:rPr lang="hr-BA" sz="10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September</a:t>
            </a:r>
            <a:r>
              <a:rPr lang="en-US" sz="10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s-Latn-BA" sz="10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17</a:t>
            </a:r>
            <a:r>
              <a:rPr lang="bs-Latn-BA" sz="1000" b="1" baseline="300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10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bs-Latn-BA" sz="10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19</a:t>
            </a:r>
            <a:r>
              <a:rPr lang="bs-Latn-BA" sz="1000" b="1" baseline="300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10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202</a:t>
            </a:r>
            <a:r>
              <a:rPr lang="bs-Latn-BA" sz="10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5 - Sarajevo, Bosnia and Herzegovina</a:t>
            </a:r>
            <a:endParaRPr lang="hr-BA" sz="1000" b="1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12204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36371"/>
            <a:ext cx="10515600" cy="2852737"/>
          </a:xfrm>
        </p:spPr>
        <p:txBody>
          <a:bodyPr>
            <a:normAutofit/>
          </a:bodyPr>
          <a:lstStyle/>
          <a:p>
            <a:br>
              <a:rPr lang="bs-Latn-BA" sz="2000" b="1" dirty="0"/>
            </a:br>
            <a:r>
              <a:rPr lang="bs-Latn-BA" sz="2000" b="1" dirty="0"/>
              <a:t>        </a:t>
            </a:r>
            <a:r>
              <a:rPr lang="bs-Latn-BA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hr-BA" sz="4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Naslov 1">
            <a:extLst>
              <a:ext uri="{FF2B5EF4-FFF2-40B4-BE49-F238E27FC236}">
                <a16:creationId xmlns:a16="http://schemas.microsoft.com/office/drawing/2014/main" id="{20D090C4-93C1-4AC3-BC02-4FDF09002C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5504" y="3013590"/>
            <a:ext cx="10515600" cy="1500187"/>
          </a:xfrm>
        </p:spPr>
        <p:txBody>
          <a:bodyPr>
            <a:normAutofit fontScale="97500"/>
          </a:bodyPr>
          <a:lstStyle/>
          <a:p>
            <a:pPr marL="0" indent="0" algn="ctr">
              <a:buNone/>
            </a:pPr>
            <a:r>
              <a:rPr lang="hr-HR" sz="3500" b="1" dirty="0">
                <a:solidFill>
                  <a:schemeClr val="tx1"/>
                </a:solidFill>
              </a:rPr>
              <a:t>T</a:t>
            </a:r>
            <a:r>
              <a:rPr lang="en-US" sz="3500" b="1" dirty="0">
                <a:solidFill>
                  <a:schemeClr val="tx1"/>
                </a:solidFill>
              </a:rPr>
              <a:t>hank you for your attention</a:t>
            </a:r>
            <a:r>
              <a:rPr lang="hr-HR" sz="3500" b="1" dirty="0">
                <a:solidFill>
                  <a:schemeClr val="tx1"/>
                </a:solidFill>
              </a:rPr>
              <a:t>!</a:t>
            </a:r>
          </a:p>
        </p:txBody>
      </p:sp>
      <p:sp>
        <p:nvSpPr>
          <p:cNvPr id="14" name="Naslov 1">
            <a:extLst>
              <a:ext uri="{FF2B5EF4-FFF2-40B4-BE49-F238E27FC236}">
                <a16:creationId xmlns:a16="http://schemas.microsoft.com/office/drawing/2014/main" id="{20D090C4-93C1-4AC3-BC02-4FDF09002C04}"/>
              </a:ext>
            </a:extLst>
          </p:cNvPr>
          <p:cNvSpPr txBox="1">
            <a:spLocks/>
          </p:cNvSpPr>
          <p:nvPr/>
        </p:nvSpPr>
        <p:spPr>
          <a:xfrm>
            <a:off x="658676" y="3788033"/>
            <a:ext cx="10515600" cy="1500187"/>
          </a:xfrm>
          <a:prstGeom prst="rect">
            <a:avLst/>
          </a:prstGeom>
        </p:spPr>
        <p:txBody>
          <a:bodyPr vert="horz" lIns="91440" tIns="45720" rIns="91440" bIns="45720" rtlCol="0">
            <a:normAutofit fontScale="975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>
                <a:solidFill>
                  <a:srgbClr val="FF0000"/>
                </a:solidFill>
              </a:rPr>
              <a:t>Corresponding Author </a:t>
            </a:r>
          </a:p>
          <a:p>
            <a:pPr algn="ctr"/>
            <a:r>
              <a:rPr lang="en-US" b="1" dirty="0">
                <a:solidFill>
                  <a:srgbClr val="FF0000"/>
                </a:solidFill>
              </a:rPr>
              <a:t>Contact info</a:t>
            </a:r>
            <a:r>
              <a:rPr lang="bs-Latn-BA" b="1" dirty="0">
                <a:solidFill>
                  <a:srgbClr val="FF0000"/>
                </a:solidFill>
              </a:rPr>
              <a:t> 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18" name="Slika 17">
            <a:extLst>
              <a:ext uri="{FF2B5EF4-FFF2-40B4-BE49-F238E27FC236}">
                <a16:creationId xmlns:a16="http://schemas.microsoft.com/office/drawing/2014/main" id="{642FF71A-D8EB-2EBD-E95D-BCAE60E3037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48853"/>
          <a:stretch/>
        </p:blipFill>
        <p:spPr>
          <a:xfrm>
            <a:off x="591950" y="538264"/>
            <a:ext cx="1398253" cy="534221"/>
          </a:xfrm>
          <a:prstGeom prst="rect">
            <a:avLst/>
          </a:prstGeom>
        </p:spPr>
      </p:pic>
      <p:sp>
        <p:nvSpPr>
          <p:cNvPr id="21" name="TextBox 8">
            <a:extLst>
              <a:ext uri="{FF2B5EF4-FFF2-40B4-BE49-F238E27FC236}">
                <a16:creationId xmlns:a16="http://schemas.microsoft.com/office/drawing/2014/main" id="{D41CCB4B-D0C2-42FA-BC0C-0BB6A2148AAD}"/>
              </a:ext>
            </a:extLst>
          </p:cNvPr>
          <p:cNvSpPr txBox="1"/>
          <p:nvPr/>
        </p:nvSpPr>
        <p:spPr>
          <a:xfrm>
            <a:off x="387890" y="928253"/>
            <a:ext cx="145272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r-BA" sz="4000" b="1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Baskerville Old Face" panose="02020602080505020303" pitchFamily="18" charset="0"/>
                <a:cs typeface="Arial" panose="020B0604020202020204" pitchFamily="34" charset="0"/>
              </a:rPr>
              <a:t>20</a:t>
            </a:r>
            <a:r>
              <a:rPr lang="hr-BA" sz="4000" b="1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Baskerville Old Face" panose="02020602080505020303" pitchFamily="18" charset="0"/>
                <a:cs typeface="Arial" panose="020B0604020202020204" pitchFamily="34" charset="0"/>
              </a:rPr>
              <a:t>25</a:t>
            </a:r>
            <a:endParaRPr lang="hr-BA" sz="8800" b="1" dirty="0">
              <a:ln w="0"/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Baskerville Old Face" panose="02020602080505020303" pitchFamily="18" charset="0"/>
              <a:cs typeface="Arial" panose="020B0604020202020204" pitchFamily="34" charset="0"/>
            </a:endParaRPr>
          </a:p>
        </p:txBody>
      </p:sp>
      <p:cxnSp>
        <p:nvCxnSpPr>
          <p:cNvPr id="22" name="Ravni poveznik 21">
            <a:extLst>
              <a:ext uri="{FF2B5EF4-FFF2-40B4-BE49-F238E27FC236}">
                <a16:creationId xmlns:a16="http://schemas.microsoft.com/office/drawing/2014/main" id="{A3A090B1-FBBE-B8D7-B8AF-1423B65D179C}"/>
              </a:ext>
            </a:extLst>
          </p:cNvPr>
          <p:cNvCxnSpPr>
            <a:cxnSpLocks/>
          </p:cNvCxnSpPr>
          <p:nvPr/>
        </p:nvCxnSpPr>
        <p:spPr>
          <a:xfrm>
            <a:off x="420342" y="1808061"/>
            <a:ext cx="11291012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kstniOkvir 23">
            <a:extLst>
              <a:ext uri="{FF2B5EF4-FFF2-40B4-BE49-F238E27FC236}">
                <a16:creationId xmlns:a16="http://schemas.microsoft.com/office/drawing/2014/main" id="{637A7CBC-BF77-9F9A-1FE8-84CF1749897A}"/>
              </a:ext>
            </a:extLst>
          </p:cNvPr>
          <p:cNvSpPr txBox="1"/>
          <p:nvPr/>
        </p:nvSpPr>
        <p:spPr>
          <a:xfrm>
            <a:off x="0" y="6273225"/>
            <a:ext cx="12192000" cy="246221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base"/>
            <a:r>
              <a:rPr lang="hr-BA" sz="10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September</a:t>
            </a:r>
            <a:r>
              <a:rPr lang="en-US" sz="10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s-Latn-BA" sz="10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17</a:t>
            </a:r>
            <a:r>
              <a:rPr lang="bs-Latn-BA" sz="1000" b="1" baseline="300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10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bs-Latn-BA" sz="10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19</a:t>
            </a:r>
            <a:r>
              <a:rPr lang="bs-Latn-BA" sz="1000" b="1" baseline="300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10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202</a:t>
            </a:r>
            <a:r>
              <a:rPr lang="bs-Latn-BA" sz="10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5 - Sarajevo, Bosnia and Herzegovina</a:t>
            </a:r>
            <a:endParaRPr lang="hr-BA" sz="1000" b="1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5" name="Slika 24">
            <a:extLst>
              <a:ext uri="{FF2B5EF4-FFF2-40B4-BE49-F238E27FC236}">
                <a16:creationId xmlns:a16="http://schemas.microsoft.com/office/drawing/2014/main" id="{111E3A3D-9402-612E-1EAA-53D1330B35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7976" y="538264"/>
            <a:ext cx="7336048" cy="1024042"/>
          </a:xfrm>
          <a:prstGeom prst="rect">
            <a:avLst/>
          </a:prstGeom>
        </p:spPr>
      </p:pic>
      <p:pic>
        <p:nvPicPr>
          <p:cNvPr id="26" name="Slika 25" descr="Slika na kojoj se prikazuje emblem, simbol, logotip, krug&#10;&#10;Opis je automatski generiran">
            <a:extLst>
              <a:ext uri="{FF2B5EF4-FFF2-40B4-BE49-F238E27FC236}">
                <a16:creationId xmlns:a16="http://schemas.microsoft.com/office/drawing/2014/main" id="{029F30C7-5FE0-F253-B2EC-7F01C1B47C9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2329" y="394368"/>
            <a:ext cx="1208236" cy="1327731"/>
          </a:xfrm>
          <a:prstGeom prst="rect">
            <a:avLst/>
          </a:prstGeom>
        </p:spPr>
      </p:pic>
      <p:sp>
        <p:nvSpPr>
          <p:cNvPr id="27" name="TekstniOkvir 26">
            <a:extLst>
              <a:ext uri="{FF2B5EF4-FFF2-40B4-BE49-F238E27FC236}">
                <a16:creationId xmlns:a16="http://schemas.microsoft.com/office/drawing/2014/main" id="{2EDB354D-9CEF-303F-8823-B03E13BD193E}"/>
              </a:ext>
            </a:extLst>
          </p:cNvPr>
          <p:cNvSpPr txBox="1"/>
          <p:nvPr/>
        </p:nvSpPr>
        <p:spPr>
          <a:xfrm>
            <a:off x="9771473" y="1919036"/>
            <a:ext cx="2004395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pt-BR" sz="105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F A C U L T Y O F</a:t>
            </a:r>
            <a:br>
              <a:rPr lang="pt-BR" sz="105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05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 E C H N I C A L</a:t>
            </a:r>
            <a:br>
              <a:rPr lang="pt-BR" sz="105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05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 N G I N E E R I N G</a:t>
            </a:r>
            <a:endParaRPr lang="hr-BA" sz="1050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hr-BA" sz="1050" dirty="0">
                <a:latin typeface="Arial" panose="020B0604020202020204" pitchFamily="34" charset="0"/>
                <a:cs typeface="Arial" panose="020B0604020202020204" pitchFamily="34" charset="0"/>
              </a:rPr>
              <a:t>BIHAĆ</a:t>
            </a:r>
            <a:endParaRPr lang="en-GB"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06474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167</TotalTime>
  <Words>152</Words>
  <Application>Microsoft Office PowerPoint</Application>
  <PresentationFormat>Široki zaslon</PresentationFormat>
  <Paragraphs>23</Paragraphs>
  <Slides>4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4</vt:i4>
      </vt:variant>
    </vt:vector>
  </HeadingPairs>
  <TitlesOfParts>
    <vt:vector size="9" baseType="lpstr">
      <vt:lpstr>Arial</vt:lpstr>
      <vt:lpstr>Baskerville Old Face</vt:lpstr>
      <vt:lpstr>Calibri</vt:lpstr>
      <vt:lpstr>Calibri Light</vt:lpstr>
      <vt:lpstr>Tema sustava Office</vt:lpstr>
      <vt:lpstr>Title</vt:lpstr>
      <vt:lpstr>TITLE </vt:lpstr>
      <vt:lpstr> </vt:lpstr>
      <vt:lpstr>          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Dobar Znak</dc:creator>
  <cp:lastModifiedBy>Una E Drakulić</cp:lastModifiedBy>
  <cp:revision>22</cp:revision>
  <dcterms:created xsi:type="dcterms:W3CDTF">2021-05-31T18:18:49Z</dcterms:created>
  <dcterms:modified xsi:type="dcterms:W3CDTF">2025-07-14T09:22:57Z</dcterms:modified>
</cp:coreProperties>
</file>